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0" r:id="rId18"/>
    <p:sldId id="309" r:id="rId19"/>
    <p:sldId id="310" r:id="rId20"/>
    <p:sldId id="311" r:id="rId21"/>
    <p:sldId id="263" r:id="rId22"/>
    <p:sldId id="264" r:id="rId23"/>
    <p:sldId id="265" r:id="rId24"/>
    <p:sldId id="266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88457-A4B0-42D9-A0D0-D7E14336B27C}">
  <a:tblStyle styleId="{07F88457-A4B0-42D9-A0D0-D7E14336B2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70" y="10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F87E8E-C66F-D491-A9FB-DE2B9511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6D2633E-DE65-8750-369F-6F680EC54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45EB45C-6F73-989C-905E-4F4621B22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0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0E49C64-A19E-8006-CDCC-AAEA4AD6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E45158A-98E9-9765-2D20-2AD99C9E6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2725582-35FD-97A4-D693-3829CBF69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5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DC2AE62-32F9-F34C-318C-710DDD2D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76ADD5F-6AE3-E5B3-2230-FA7AB813D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E070A48-7BC7-A7E0-D474-1519064B5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2DAF18-DAC6-03D1-8321-1F2D0C4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180EA28E-FAD5-91A2-2268-CDD55F890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3F57147-C319-DF0D-D648-73C67A3F6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18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5CE95A-1756-BB9E-28DA-DA6574331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C7F4E37D-759A-7F30-2DE9-B106EA61E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E78AAE-7EA4-4BED-5FB2-FDDF0FCEB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49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8B1F770-79F9-CDFD-1691-0C300B8C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CF4692B-5F42-AB9E-F9B1-10E86807B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2FE8A89-9E27-E9F3-AF19-A1A9A5A37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4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BA28889-124C-8126-9C9A-3E9A9D70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8C6FF79-09AF-C86F-5DF4-C889F6DBC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B1821A-CEAA-EA0B-B655-69CBBA5EF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6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59118AD-0924-CAD5-E187-81B3C6232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3DAD662-9D32-9EE6-672E-EB06BF8AA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828E9995-1AE7-C2AD-1506-40B9F9F3D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66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81E2C41-4939-56AA-F20E-1D218222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BBDD444-67F4-A4E5-D650-718C77413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ED73A323-D026-0B3F-9D09-343AB570B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D277430-85B1-8A0D-AC6C-3297BC65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D3AA2245-A0E3-B570-EB3B-673F23BAC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1406E7F3-F58D-5C3B-B45F-DD89CE402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4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81041DB-06B5-7199-66F2-7E45B5F0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04D8684-CAC4-4C08-80BD-9EFA117B9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EEB7C8E-F9C5-1102-1B9E-313D43C85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3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185475" y="8110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Приложение для предоставления дистанционных консультаций медицинскими сестрами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Software Architect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4B4BCE43-B576-E9B8-83F4-7B543AFD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8C7FD7C-A67B-2CDA-9AE4-8AB480BDB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Стейкхолдеры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2BA96-A323-6AF8-0717-C713B68EBFB8}"/>
              </a:ext>
            </a:extLst>
          </p:cNvPr>
          <p:cNvSpPr txBox="1"/>
          <p:nvPr/>
        </p:nvSpPr>
        <p:spPr>
          <a:xfrm>
            <a:off x="113641" y="1062824"/>
            <a:ext cx="82307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SH1: Пациенты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консультацию медсестры</a:t>
            </a: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	• Должны иметь возможность связаться с местным медицинским персоналом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SH2: Медицинские сестры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предоставить консультацию клиенту дистанционно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доступ к истории болезни пациента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помощь в постановке медицинских диагнозов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SH3: Прочий медицинский персонал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Принять обращение клиента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помощь в постановке диагноза медсестре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SH4: Администрация медицинской организации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анализировать время обработки обращений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использовать часть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3725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CC512D-9813-9EF9-4592-EFB423F5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7086EB9-542B-F828-3B94-13CB4FD8C8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Пользовательские сценарии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9998D-43ED-0F74-CA72-722ED35F36CA}"/>
              </a:ext>
            </a:extLst>
          </p:cNvPr>
          <p:cNvSpPr txBox="1"/>
          <p:nvPr/>
        </p:nvSpPr>
        <p:spPr>
          <a:xfrm>
            <a:off x="56491" y="547950"/>
            <a:ext cx="8230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UC1: Работа со списком медсестёр: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управляет списком медсестёр, имеющих доступ к 	пациентам данной организации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UC2: Работа с информацией о медорганизации: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 указывает информацию о медорганизации: ее адрес, 	профиль, режим работы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UC3: Получение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выбирает медорганизацию, в которой хочет получить консультацию(SH1)	• Пациент выбирает медсестру, от которой хочет получить консультацию(SH1)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описывает симптомы и отправляет запрос на получение консультации(SH1)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UC4: Предоставление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получает запрос на получение консультации(SH2)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историю болезни пациента(SH2)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помощь у персонала больницы(SH2)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предоставляет консультацию(SH2)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UC5: Предоставление помощи в предоставлении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получает запрос на получение помощи(SH3)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предоставляет помощь (SH3)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UC6: Анализ времени обработки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Администрация получает отчет по времени обработки сообщений(SH4)</a:t>
            </a:r>
          </a:p>
        </p:txBody>
      </p:sp>
    </p:spTree>
    <p:extLst>
      <p:ext uri="{BB962C8B-B14F-4D97-AF65-F5344CB8AC3E}">
        <p14:creationId xmlns:p14="http://schemas.microsoft.com/office/powerpoint/2010/main" val="354366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74E0F99-A592-BB87-E9D5-C2BB9960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CA54C0B-3307-96E1-8C1E-D896F10BC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A272A-9AB6-DF58-F0D2-BBA49C43CB03}"/>
              </a:ext>
            </a:extLst>
          </p:cNvPr>
          <p:cNvSpPr txBox="1"/>
          <p:nvPr/>
        </p:nvSpPr>
        <p:spPr>
          <a:xfrm>
            <a:off x="132691" y="954350"/>
            <a:ext cx="823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QA1: доступность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должна иметь средний уровень доступности. В случае, если система недоступна предусмотреть отправку обращений через </a:t>
            </a:r>
            <a:r>
              <a:rPr lang="ru-RU" sz="1200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email</a:t>
            </a: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/мессенджеры, для фиксации обращений- недоступность системы не является критичной, в случае, если сохранится возможность принимать обращения клиентов через альтернативные каналы связи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QA2: производительность (UC1, UC2, UC3)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Реакция системы на обращение клиента,  в пик нагрузки, не должна превышать 3 с 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QA3: масштабируемость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клиентов в день 5000,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медсестер  100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клиник 25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В случае отказа системы пользователь должен видеть информацию об альтернативных каналах связи, в которых он может оставить обращение- 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обращения- 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QA5: удобство использования (UC2, UC4)- Система должна обеспечивать удобство составления обращения клиентом, как в текстовом, так и в голосовом видеQA6: безопасность (UC1, UC3, UC4)- 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консультациюQA7: расширяемость (UC1, UC2, UC3, UC4)- число медсестер может расширяться- число клиентов может расширяться- 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230094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A2144CE-A68C-8B7C-1317-633424B1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FFC96A01-7A8C-EFE5-910C-C9977A11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3CDCE-1BDB-26DF-7949-3CE64BB4B0FA}"/>
              </a:ext>
            </a:extLst>
          </p:cNvPr>
          <p:cNvSpPr txBox="1"/>
          <p:nvPr/>
        </p:nvSpPr>
        <p:spPr>
          <a:xfrm>
            <a:off x="56491" y="636850"/>
            <a:ext cx="82307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случае отказа системы пользователь должен видеть информацию об альтернативных каналах связи, в которых он может оставить обращение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QA5: удобство использования (UC2, UC4)</a:t>
            </a:r>
          </a:p>
          <a:p>
            <a:pPr algn="l"/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Система должна обеспечивать удобство составления обращения клиентом, как в текстовом, так и в        голосовом виде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QA6: безопасность (UC1,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QA7: расширяемость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медсестер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Ч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исло клиентов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163045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76BA7FC-9C36-C754-10D0-C501F80D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2FFE945-5B6F-A888-BE25-33F4AF654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64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ADR: Использование чатов для регистрации обращений, в случае недоступности платформы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Контекст:</a:t>
            </a:r>
            <a:b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</a:br>
            <a:br>
              <a:rPr lang="ru-RU" sz="1600" dirty="0"/>
            </a:br>
            <a:r>
              <a:rPr lang="ru-RU" sz="1400" b="0" dirty="0"/>
              <a:t>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</a:t>
            </a:r>
            <a:br>
              <a:rPr lang="ru-RU" sz="1400" b="0" dirty="0"/>
            </a:br>
            <a:br>
              <a:rPr lang="ru-RU" sz="1400" b="0" dirty="0"/>
            </a:br>
            <a:r>
              <a:rPr lang="ru-RU" sz="1400" dirty="0"/>
              <a:t>Принятое решение: </a:t>
            </a:r>
            <a:br>
              <a:rPr lang="ru-RU" sz="1400" dirty="0"/>
            </a:br>
            <a:br>
              <a:rPr lang="ru-RU" sz="1400" dirty="0"/>
            </a:br>
            <a:r>
              <a:rPr lang="ru-RU" sz="1400" b="0" dirty="0"/>
              <a:t>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7853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68450B0D-AE47-8888-66BD-7B1D737D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02F8195E-B6F0-10B6-F6C6-2D5EAD999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Выбранное решение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BFA78-919F-8C41-BCC3-5869C41C5DA3}"/>
              </a:ext>
            </a:extLst>
          </p:cNvPr>
          <p:cNvSpPr txBox="1"/>
          <p:nvPr/>
        </p:nvSpPr>
        <p:spPr>
          <a:xfrm>
            <a:off x="255100" y="605624"/>
            <a:ext cx="8230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/>
              <a:buNone/>
            </a:pP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Разрабатываемая система будет представлять собой решение, способное интегрироваться с уже существующими медицинскими информационными системами, а также каналами связи, такими, как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-apple-system"/>
              </a:rPr>
              <a:t>tg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и почта. Предполагается возможность использования решения, как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SaaS,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 и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Standalone.</a:t>
            </a: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Такой подход позволит извлечь максимальную прибыль от продаж лицензий и привлечь новых инвесторов.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FE3A47-63CF-0192-7DBA-38877C072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7" y="1975371"/>
            <a:ext cx="6145213" cy="31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23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5FE2CD1-ABA0-A610-3EA8-933D2294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4724536-B0F3-8B4E-BA60-8A95ADEF4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Функциональная декомпозиция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FFBBD1-9A1D-1509-29E9-CDA014BF7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1495022"/>
            <a:ext cx="4389764" cy="2681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D3D516-D8BE-F61F-6047-5E204153E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87" y="1600065"/>
            <a:ext cx="4119563" cy="29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90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28C66EC9-A22E-393F-337D-73EEAA33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FCE9B35F-A1E3-DE31-7D43-43A65D8C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Диаграмма контейнеров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A675E2-73E7-1376-8EC1-E2A8683F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876300"/>
            <a:ext cx="816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434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3123B93E-5706-CAA6-28C9-E58480B8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2198BFB9-9D49-7595-4BF1-C0E19099A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Схема развертывания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0AE602-94A0-B3CB-F14B-95C8335FC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042" y="744770"/>
            <a:ext cx="4506816" cy="4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84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693C6-3C39-A3C1-4C66-D8507F1AC514}"/>
              </a:ext>
            </a:extLst>
          </p:cNvPr>
          <p:cNvSpPr txBox="1"/>
          <p:nvPr/>
        </p:nvSpPr>
        <p:spPr>
          <a:xfrm>
            <a:off x="0" y="878674"/>
            <a:ext cx="82307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ходе проектной работы удалось сформировать архитектурное решение из исходных вводных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целом, архитектурная декомпозиция проблем не вызвала. Сложный этап разработки  АР – выявление ограничений, т.к. реальный бизнес-заказчик отсутствует и уточняющие вопросы по ограничениям задавать некому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Разработка проекта с выполнениями всех ДЗ отняла порядка одной недели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Считаю, что решение ката было полезным, т.к. подсветило пробелы в знаниях, которые на текущем месте работы компенсировались консультациями со смежными подразделениями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Вопросов по проект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у не осталось, но можно достаточно долго дорабатывать разработанное АР, добавляя новые вводные и ограничения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Основной открытый вопрос по проекту, эта схема развертывания, т.к. в реальных условиях, обычно, уже есть некая инфраструктура, которую предполагается пере использовать, поэтому приведенная мной схема развертывания является достаточно спорной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Далее планирую более подробно изучить области применения, изученных в ходе курса архитектурных паттернов</a:t>
            </a:r>
          </a:p>
          <a:p>
            <a:pPr marL="342900" indent="-342900" algn="l">
              <a:buAutoNum type="arabicPeriod"/>
            </a:pPr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759775" y="15617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Якубин Виталий 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759775" y="2085726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Лид аналитики - архитектор в компании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ITQ Group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FD48B-66F1-9E89-BF13-AFC35313F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" y="1773029"/>
            <a:ext cx="2295176" cy="2295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620725" y="121825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620725" y="179844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620725" y="237862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620725" y="29731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620725" y="140635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620725" y="198654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620725" y="256672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620725" y="316127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620737" y="34998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15016040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архитектурное решение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паттерны, изученные в ходе курса паттерны проектирования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Защитить проект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Отметить завершение курса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781050" y="1386300"/>
            <a:ext cx="67347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приложение, которое позволит пользователям получать дистанционные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мед.консультации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814615868"/>
              </p:ext>
            </p:extLst>
          </p:nvPr>
        </p:nvGraphicFramePr>
        <p:xfrm>
          <a:off x="419100" y="1133244"/>
          <a:ext cx="7264425" cy="3177898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2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Kafka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Postgree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JS/React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KeyCloak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Rest/GRPC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32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Бизнес-контекст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A6651-2A5B-CE80-8569-4AFEA1E17400}"/>
              </a:ext>
            </a:extLst>
          </p:cNvPr>
          <p:cNvSpPr txBox="1"/>
          <p:nvPr/>
        </p:nvSpPr>
        <p:spPr>
          <a:xfrm>
            <a:off x="50800" y="942174"/>
            <a:ext cx="82307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Ваша компания хочет создать программную систему для поддержки чат-медсестер (консультационных медсестер), которые будут отвечать на вопросы клиентов о возможных проблемах со здоровьем.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Пользователи: более 250 медсестер по всему миру, сотни и тысячи клиентов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Требования: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доступ к медицинским историям пациентов;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соглашения об уровне обслуживания по времени обработки обращений;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помощь медсестрам в постановке медицинских диагнозов;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поддержка медсестер, географически удаленных от клиентов;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клиентам возможности связаться с местным медицинским персоналом (при необходимости), предварительный контакт с местным медицинским персоналом (при необходимости);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возможность использования частей системы непосредственно клиентами в будущем.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Дополнительный контекст: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создает программные решения в нишевых областях, подобных этой;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агрессивный рост благодаря финансированию от венчурных капиталистов второго раунда;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быстрая реализация на рынке является основной целью компании;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наши юристы определили, что разговор не считается медицинской записью.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B122709-8CF8-ADF9-0C47-15FEFBD78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00401A8D-DB6D-54EE-08D6-9BF38355B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Бизнес-цели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D5233-4273-64B6-6EFB-F0BB867421C8}"/>
              </a:ext>
            </a:extLst>
          </p:cNvPr>
          <p:cNvSpPr txBox="1"/>
          <p:nvPr/>
        </p:nvSpPr>
        <p:spPr>
          <a:xfrm>
            <a:off x="50800" y="942174"/>
            <a:ext cx="8230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намерена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В сжатые сроки выпустить продукт на рынок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инвестиции от венчурных капиталистов второго уровня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Использовать опыт ранее реализованных программных продуктов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клиентов мед-организации, а также страховые компании, которые могли бы рекомендовать клиентам использование сервиса, как услуги "второе мнение«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Осуществлять продажу модулей разработанной системы клиентам в качестве </a:t>
            </a:r>
            <a:r>
              <a:rPr lang="ru-RU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white-label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решения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возможность частным лицам  с медобразованием выступать в качестве экспертов платформы, независимо от их текущего географического местоположения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9843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D05B4C-AF17-05A3-9FB2-C51F5FE61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57965C80-211E-05CF-51EE-C60088AED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Архитектурные драйверы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8C809-4DA1-9031-7B62-153A654B294E}"/>
              </a:ext>
            </a:extLst>
          </p:cNvPr>
          <p:cNvSpPr txBox="1"/>
          <p:nvPr/>
        </p:nvSpPr>
        <p:spPr>
          <a:xfrm>
            <a:off x="50800" y="942174"/>
            <a:ext cx="8230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Исходя из задачи и бизнес-целей основными драйверами являются: 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Отсутствие системы для предоставления дистанционных консультаций медсестрами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Потребность в привлечении новых инвестиций в компанию   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Потребность в привлечении новых клиентов - медучреждений</a:t>
            </a:r>
          </a:p>
        </p:txBody>
      </p:sp>
    </p:spTree>
    <p:extLst>
      <p:ext uri="{BB962C8B-B14F-4D97-AF65-F5344CB8AC3E}">
        <p14:creationId xmlns:p14="http://schemas.microsoft.com/office/powerpoint/2010/main" val="39970612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1499</Words>
  <Application>Microsoft Office PowerPoint</Application>
  <PresentationFormat>Экран (16:9)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-apple-system</vt:lpstr>
      <vt:lpstr>Roboto Medium</vt:lpstr>
      <vt:lpstr>Courier New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Бизнес-контекст</vt:lpstr>
      <vt:lpstr>Бизнес-цели  </vt:lpstr>
      <vt:lpstr>Архитектурные драйверы  </vt:lpstr>
      <vt:lpstr>Стейкхолдеры  </vt:lpstr>
      <vt:lpstr>Пользовательские сценарии  </vt:lpstr>
      <vt:lpstr>Сценарии для атрибутов качества  </vt:lpstr>
      <vt:lpstr>Сценарии для атрибутов качества  </vt:lpstr>
      <vt:lpstr>ADR: Использование чатов для регистрации обращений, в случае недоступности платформы  Контекст:  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  Принятое решение:   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vt:lpstr>
      <vt:lpstr>Выбранное решение </vt:lpstr>
      <vt:lpstr>Функциональная декомпозиция</vt:lpstr>
      <vt:lpstr>Диаграмма контейнеров</vt:lpstr>
      <vt:lpstr>Схема развертывания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Виталий Якубин</dc:creator>
  <cp:lastModifiedBy>Виталий Якубин</cp:lastModifiedBy>
  <cp:revision>15</cp:revision>
  <dcterms:modified xsi:type="dcterms:W3CDTF">2025-04-01T06:42:38Z</dcterms:modified>
</cp:coreProperties>
</file>